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  <p:embeddedFont>
      <p:font typeface="Work Sans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11" Type="http://schemas.openxmlformats.org/officeDocument/2006/relationships/slide" Target="slides/slide6.xml"/><Relationship Id="rId22" Type="http://schemas.openxmlformats.org/officeDocument/2006/relationships/font" Target="fonts/WorkSans-regular.fntdata"/><Relationship Id="rId10" Type="http://schemas.openxmlformats.org/officeDocument/2006/relationships/slide" Target="slides/slide5.xml"/><Relationship Id="rId21" Type="http://schemas.openxmlformats.org/officeDocument/2006/relationships/font" Target="fonts/La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Work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.fntdata"/><Relationship Id="rId6" Type="http://schemas.openxmlformats.org/officeDocument/2006/relationships/slide" Target="slides/slide1.xml"/><Relationship Id="rId18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23630543_1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23630543_1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752738938_0_4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752738938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4752738938_0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475273893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752738938_0_3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75273893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d5b15f0a3_5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d5b15f0a3_5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752738938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752738938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b9a0b074_1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cb9a0b074_1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rgbClr val="35353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3304F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Smart Wohnen heißt auch Smart Parken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St. Wolfganger Tage</a:t>
            </a:r>
            <a:br>
              <a:rPr lang="en" sz="2400"/>
            </a:br>
            <a:r>
              <a:rPr lang="en" sz="2400"/>
              <a:t>Dominik Wieser </a:t>
            </a:r>
            <a:endParaRPr b="1" sz="2400"/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9875" y="3814175"/>
            <a:ext cx="2101900" cy="52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1" type="body"/>
          </p:nvPr>
        </p:nvSpPr>
        <p:spPr>
          <a:xfrm>
            <a:off x="4832750" y="980400"/>
            <a:ext cx="4033800" cy="362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3304F"/>
                </a:solidFill>
              </a:rPr>
              <a:t>Green City West</a:t>
            </a:r>
            <a:endParaRPr sz="3000">
              <a:solidFill>
                <a:srgbClr val="13304F"/>
              </a:solidFill>
            </a:endParaRPr>
          </a:p>
          <a:p>
            <a:pPr indent="-314325" lvl="0" marL="457200" rtl="0" algn="l">
              <a:spcBef>
                <a:spcPts val="1600"/>
              </a:spcBef>
              <a:spcAft>
                <a:spcPts val="0"/>
              </a:spcAft>
              <a:buClr>
                <a:srgbClr val="13304F"/>
              </a:buClr>
              <a:buSzPts val="1350"/>
              <a:buFont typeface="Work Sans"/>
              <a:buChar char="●"/>
            </a:pPr>
            <a:r>
              <a:rPr lang="en" sz="1350">
                <a:solidFill>
                  <a:srgbClr val="13304F"/>
                </a:solidFill>
                <a:highlight>
                  <a:srgbClr val="FFFFFF"/>
                </a:highlight>
                <a:latin typeface="Work Sans"/>
                <a:ea typeface="Work Sans"/>
                <a:cs typeface="Work Sans"/>
                <a:sym typeface="Work Sans"/>
              </a:rPr>
              <a:t>700 Stellplätze</a:t>
            </a:r>
            <a:endParaRPr sz="1350">
              <a:solidFill>
                <a:srgbClr val="13304F"/>
              </a:solidFill>
              <a:highlight>
                <a:srgbClr val="FFFFFF"/>
              </a:highlight>
              <a:latin typeface="Work Sans"/>
              <a:ea typeface="Work Sans"/>
              <a:cs typeface="Work Sans"/>
              <a:sym typeface="Work Sans"/>
            </a:endParaRPr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rgbClr val="13304F"/>
              </a:buClr>
              <a:buSzPts val="1350"/>
              <a:buFont typeface="Work Sans"/>
              <a:buChar char="●"/>
            </a:pPr>
            <a:r>
              <a:rPr lang="en" sz="1350">
                <a:solidFill>
                  <a:srgbClr val="13304F"/>
                </a:solidFill>
                <a:highlight>
                  <a:srgbClr val="FFFFFF"/>
                </a:highlight>
                <a:latin typeface="Work Sans"/>
                <a:ea typeface="Work Sans"/>
                <a:cs typeface="Work Sans"/>
                <a:sym typeface="Work Sans"/>
              </a:rPr>
              <a:t>4 Hausverwaltungen</a:t>
            </a:r>
            <a:endParaRPr sz="1350">
              <a:solidFill>
                <a:srgbClr val="13304F"/>
              </a:solidFill>
              <a:highlight>
                <a:srgbClr val="FFFFFF"/>
              </a:highlight>
              <a:latin typeface="Work Sans"/>
              <a:ea typeface="Work Sans"/>
              <a:cs typeface="Work Sans"/>
              <a:sym typeface="Work Sans"/>
            </a:endParaRPr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rgbClr val="13304F"/>
              </a:buClr>
              <a:buSzPts val="1350"/>
              <a:buFont typeface="Work Sans"/>
              <a:buChar char="●"/>
            </a:pPr>
            <a:r>
              <a:rPr lang="en" sz="1350">
                <a:solidFill>
                  <a:srgbClr val="13304F"/>
                </a:solidFill>
                <a:highlight>
                  <a:srgbClr val="FFFFFF"/>
                </a:highlight>
                <a:latin typeface="Work Sans"/>
                <a:ea typeface="Work Sans"/>
                <a:cs typeface="Work Sans"/>
                <a:sym typeface="Work Sans"/>
              </a:rPr>
              <a:t>7 Subgaragen</a:t>
            </a:r>
            <a:endParaRPr sz="1350">
              <a:solidFill>
                <a:srgbClr val="13304F"/>
              </a:solidFill>
              <a:highlight>
                <a:srgbClr val="FFFFFF"/>
              </a:highlight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350">
              <a:solidFill>
                <a:srgbClr val="13304F"/>
              </a:solidFill>
              <a:highlight>
                <a:srgbClr val="FFFFFF"/>
              </a:highlight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15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/>
              <a:t> 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3">
            <a:alphaModFix/>
          </a:blip>
          <a:srcRect b="0" l="0" r="0" t="20672"/>
          <a:stretch/>
        </p:blipFill>
        <p:spPr>
          <a:xfrm>
            <a:off x="0" y="1"/>
            <a:ext cx="4571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4832750" y="980400"/>
            <a:ext cx="4033800" cy="362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3304F"/>
                </a:solidFill>
              </a:rPr>
              <a:t>Green City West</a:t>
            </a:r>
            <a:endParaRPr sz="3000">
              <a:solidFill>
                <a:srgbClr val="13304F"/>
              </a:solidFill>
            </a:endParaRPr>
          </a:p>
          <a:p>
            <a:pPr indent="-314325" lvl="0" marL="457200" rtl="0" algn="l">
              <a:spcBef>
                <a:spcPts val="1600"/>
              </a:spcBef>
              <a:spcAft>
                <a:spcPts val="0"/>
              </a:spcAft>
              <a:buClr>
                <a:srgbClr val="13304F"/>
              </a:buClr>
              <a:buSzPts val="1350"/>
              <a:buFont typeface="Work Sans"/>
              <a:buChar char="●"/>
            </a:pPr>
            <a:r>
              <a:rPr lang="en" sz="1350">
                <a:solidFill>
                  <a:srgbClr val="13304F"/>
                </a:solidFill>
                <a:highlight>
                  <a:srgbClr val="FFFFFF"/>
                </a:highlight>
                <a:latin typeface="Work Sans"/>
                <a:ea typeface="Work Sans"/>
                <a:cs typeface="Work Sans"/>
                <a:sym typeface="Work Sans"/>
              </a:rPr>
              <a:t>Extrem bequeme Ein- und Ausfahrt</a:t>
            </a:r>
            <a:endParaRPr sz="1350">
              <a:solidFill>
                <a:srgbClr val="13304F"/>
              </a:solidFill>
              <a:highlight>
                <a:srgbClr val="FFFFFF"/>
              </a:highlight>
              <a:latin typeface="Work Sans"/>
              <a:ea typeface="Work Sans"/>
              <a:cs typeface="Work Sans"/>
              <a:sym typeface="Work Sans"/>
            </a:endParaRPr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rgbClr val="13304F"/>
              </a:buClr>
              <a:buSzPts val="1350"/>
              <a:buFont typeface="Work Sans"/>
              <a:buChar char="●"/>
            </a:pPr>
            <a:r>
              <a:rPr lang="en" sz="1350">
                <a:solidFill>
                  <a:srgbClr val="13304F"/>
                </a:solidFill>
                <a:highlight>
                  <a:srgbClr val="FFFFFF"/>
                </a:highlight>
                <a:latin typeface="Work Sans"/>
                <a:ea typeface="Work Sans"/>
                <a:cs typeface="Work Sans"/>
                <a:sym typeface="Work Sans"/>
              </a:rPr>
              <a:t>Hausverwaltung Zugriff über Webbrowser</a:t>
            </a:r>
            <a:endParaRPr sz="1350">
              <a:solidFill>
                <a:srgbClr val="13304F"/>
              </a:solidFill>
              <a:highlight>
                <a:srgbClr val="FFFFFF"/>
              </a:highlight>
              <a:latin typeface="Work Sans"/>
              <a:ea typeface="Work Sans"/>
              <a:cs typeface="Work Sans"/>
              <a:sym typeface="Work Sans"/>
            </a:endParaRPr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rgbClr val="13304F"/>
              </a:buClr>
              <a:buSzPts val="1350"/>
              <a:buFont typeface="Work Sans"/>
              <a:buChar char="●"/>
            </a:pPr>
            <a:r>
              <a:rPr lang="en" sz="1350">
                <a:solidFill>
                  <a:srgbClr val="13304F"/>
                </a:solidFill>
                <a:highlight>
                  <a:srgbClr val="FFFFFF"/>
                </a:highlight>
                <a:latin typeface="Work Sans"/>
                <a:ea typeface="Work Sans"/>
                <a:cs typeface="Work Sans"/>
                <a:sym typeface="Work Sans"/>
              </a:rPr>
              <a:t>Bewohner verwalten Kennzeichen selbst</a:t>
            </a:r>
            <a:br>
              <a:rPr lang="en" sz="1350">
                <a:solidFill>
                  <a:srgbClr val="13304F"/>
                </a:solidFill>
                <a:highlight>
                  <a:srgbClr val="FFFFFF"/>
                </a:highlight>
                <a:latin typeface="Work Sans"/>
                <a:ea typeface="Work Sans"/>
                <a:cs typeface="Work Sans"/>
                <a:sym typeface="Work Sans"/>
              </a:rPr>
            </a:br>
            <a:endParaRPr sz="1350">
              <a:solidFill>
                <a:srgbClr val="13304F"/>
              </a:solidFill>
              <a:highlight>
                <a:srgbClr val="FFFFFF"/>
              </a:highlight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15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/>
              <a:t> 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86" name="Google Shape;86;p15"/>
          <p:cNvPicPr preferRelativeResize="0"/>
          <p:nvPr/>
        </p:nvPicPr>
        <p:blipFill rotWithShape="1">
          <a:blip r:embed="rId3">
            <a:alphaModFix/>
          </a:blip>
          <a:srcRect b="0" l="0" r="0" t="20672"/>
          <a:stretch/>
        </p:blipFill>
        <p:spPr>
          <a:xfrm>
            <a:off x="0" y="1"/>
            <a:ext cx="4571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4832750" y="980400"/>
            <a:ext cx="4033800" cy="362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3304F"/>
                </a:solidFill>
              </a:rPr>
              <a:t>Panorama 3</a:t>
            </a:r>
            <a:endParaRPr sz="3000">
              <a:solidFill>
                <a:srgbClr val="13304F"/>
              </a:solidFill>
            </a:endParaRPr>
          </a:p>
          <a:p>
            <a:pPr indent="-314325" lvl="0" marL="457200" rtl="0" algn="l">
              <a:spcBef>
                <a:spcPts val="1600"/>
              </a:spcBef>
              <a:spcAft>
                <a:spcPts val="0"/>
              </a:spcAft>
              <a:buClr>
                <a:srgbClr val="13304F"/>
              </a:buClr>
              <a:buSzPts val="1350"/>
              <a:buFont typeface="Work Sans"/>
              <a:buChar char="●"/>
            </a:pPr>
            <a:r>
              <a:rPr lang="en" sz="1350">
                <a:solidFill>
                  <a:srgbClr val="13304F"/>
                </a:solidFill>
                <a:highlight>
                  <a:srgbClr val="FFFFFF"/>
                </a:highlight>
                <a:latin typeface="Work Sans"/>
                <a:ea typeface="Work Sans"/>
                <a:cs typeface="Work Sans"/>
                <a:sym typeface="Work Sans"/>
              </a:rPr>
              <a:t>Besucher einladen</a:t>
            </a:r>
            <a:endParaRPr sz="1350">
              <a:solidFill>
                <a:srgbClr val="13304F"/>
              </a:solidFill>
              <a:highlight>
                <a:srgbClr val="FFFFFF"/>
              </a:highlight>
              <a:latin typeface="Work Sans"/>
              <a:ea typeface="Work Sans"/>
              <a:cs typeface="Work Sans"/>
              <a:sym typeface="Work Sans"/>
            </a:endParaRPr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rgbClr val="13304F"/>
              </a:buClr>
              <a:buSzPts val="1350"/>
              <a:buFont typeface="Work Sans"/>
              <a:buChar char="●"/>
            </a:pPr>
            <a:r>
              <a:rPr lang="en" sz="1350">
                <a:solidFill>
                  <a:srgbClr val="13304F"/>
                </a:solidFill>
                <a:highlight>
                  <a:srgbClr val="FFFFFF"/>
                </a:highlight>
                <a:latin typeface="Work Sans"/>
                <a:ea typeface="Work Sans"/>
                <a:cs typeface="Work Sans"/>
                <a:sym typeface="Work Sans"/>
              </a:rPr>
              <a:t>Volle Kontrolle über Stellplätze</a:t>
            </a:r>
            <a:endParaRPr sz="1350">
              <a:solidFill>
                <a:srgbClr val="13304F"/>
              </a:solidFill>
              <a:highlight>
                <a:srgbClr val="FFFFFF"/>
              </a:highlight>
              <a:latin typeface="Work Sans"/>
              <a:ea typeface="Work Sans"/>
              <a:cs typeface="Work Sans"/>
              <a:sym typeface="Work Sans"/>
            </a:endParaRPr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rgbClr val="13304F"/>
              </a:buClr>
              <a:buSzPts val="1350"/>
              <a:buFont typeface="Work Sans"/>
              <a:buChar char="●"/>
            </a:pPr>
            <a:r>
              <a:rPr lang="en" sz="1350">
                <a:solidFill>
                  <a:srgbClr val="13304F"/>
                </a:solidFill>
                <a:highlight>
                  <a:srgbClr val="FFFFFF"/>
                </a:highlight>
                <a:latin typeface="Work Sans"/>
                <a:ea typeface="Work Sans"/>
                <a:cs typeface="Work Sans"/>
                <a:sym typeface="Work Sans"/>
              </a:rPr>
              <a:t>Jederzeit sperren</a:t>
            </a:r>
            <a:endParaRPr sz="1350">
              <a:solidFill>
                <a:srgbClr val="13304F"/>
              </a:solidFill>
              <a:highlight>
                <a:srgbClr val="FFFFFF"/>
              </a:highlight>
              <a:latin typeface="Work Sans"/>
              <a:ea typeface="Work Sans"/>
              <a:cs typeface="Work Sans"/>
              <a:sym typeface="Work Sans"/>
            </a:endParaRPr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rgbClr val="13304F"/>
              </a:buClr>
              <a:buSzPts val="1350"/>
              <a:buFont typeface="Work Sans"/>
              <a:buChar char="●"/>
            </a:pPr>
            <a:r>
              <a:rPr lang="en" sz="1350">
                <a:solidFill>
                  <a:srgbClr val="13304F"/>
                </a:solidFill>
                <a:highlight>
                  <a:srgbClr val="FFFFFF"/>
                </a:highlight>
                <a:latin typeface="Work Sans"/>
                <a:ea typeface="Work Sans"/>
                <a:cs typeface="Work Sans"/>
                <a:sym typeface="Work Sans"/>
              </a:rPr>
              <a:t>Kein Problem mit Fernbedienungen</a:t>
            </a:r>
            <a:endParaRPr sz="1350">
              <a:solidFill>
                <a:srgbClr val="13304F"/>
              </a:solidFill>
              <a:highlight>
                <a:srgbClr val="FFFFFF"/>
              </a:highlight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15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/>
              <a:t> 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 rotWithShape="1">
          <a:blip r:embed="rId3">
            <a:alphaModFix/>
          </a:blip>
          <a:srcRect b="0" l="0" r="0" t="20672"/>
          <a:stretch/>
        </p:blipFill>
        <p:spPr>
          <a:xfrm>
            <a:off x="0" y="1"/>
            <a:ext cx="4572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4832750" y="980400"/>
            <a:ext cx="4033800" cy="362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3304F"/>
                </a:solidFill>
              </a:rPr>
              <a:t>Online Parking Plattform</a:t>
            </a:r>
            <a:endParaRPr b="1" sz="3000">
              <a:solidFill>
                <a:srgbClr val="13304F"/>
              </a:solidFill>
            </a:endParaRPr>
          </a:p>
          <a:p>
            <a:pPr indent="-314325" lvl="0" marL="457200" rtl="0" algn="l">
              <a:spcBef>
                <a:spcPts val="1600"/>
              </a:spcBef>
              <a:spcAft>
                <a:spcPts val="0"/>
              </a:spcAft>
              <a:buClr>
                <a:srgbClr val="13304F"/>
              </a:buClr>
              <a:buSzPts val="1350"/>
              <a:buFont typeface="Work Sans"/>
              <a:buChar char="●"/>
            </a:pPr>
            <a:r>
              <a:rPr lang="en" sz="1350">
                <a:solidFill>
                  <a:srgbClr val="13304F"/>
                </a:solidFill>
                <a:highlight>
                  <a:srgbClr val="FFFFFF"/>
                </a:highlight>
                <a:latin typeface="Work Sans"/>
                <a:ea typeface="Work Sans"/>
                <a:cs typeface="Work Sans"/>
                <a:sym typeface="Work Sans"/>
              </a:rPr>
              <a:t>Verwaltungskosten massiv sparen</a:t>
            </a:r>
            <a:endParaRPr sz="1350">
              <a:solidFill>
                <a:srgbClr val="13304F"/>
              </a:solidFill>
              <a:highlight>
                <a:srgbClr val="FFFFFF"/>
              </a:highlight>
              <a:latin typeface="Work Sans"/>
              <a:ea typeface="Work Sans"/>
              <a:cs typeface="Work Sans"/>
              <a:sym typeface="Work Sans"/>
            </a:endParaRPr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rgbClr val="13304F"/>
              </a:buClr>
              <a:buSzPts val="1350"/>
              <a:buFont typeface="Work Sans"/>
              <a:buChar char="●"/>
            </a:pPr>
            <a:r>
              <a:rPr lang="en" sz="1350">
                <a:solidFill>
                  <a:srgbClr val="13304F"/>
                </a:solidFill>
                <a:highlight>
                  <a:srgbClr val="FFFFFF"/>
                </a:highlight>
                <a:latin typeface="Work Sans"/>
                <a:ea typeface="Work Sans"/>
                <a:cs typeface="Work Sans"/>
                <a:sym typeface="Work Sans"/>
              </a:rPr>
              <a:t>Mehreinnahmen durch Vermietung</a:t>
            </a:r>
            <a:endParaRPr sz="1350">
              <a:solidFill>
                <a:srgbClr val="13304F"/>
              </a:solidFill>
              <a:highlight>
                <a:srgbClr val="FFFFFF"/>
              </a:highlight>
              <a:latin typeface="Work Sans"/>
              <a:ea typeface="Work Sans"/>
              <a:cs typeface="Work Sans"/>
              <a:sym typeface="Work Sans"/>
            </a:endParaRPr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rgbClr val="13304F"/>
              </a:buClr>
              <a:buSzPts val="1350"/>
              <a:buFont typeface="Work Sans"/>
              <a:buChar char="●"/>
            </a:pPr>
            <a:r>
              <a:rPr lang="en" sz="1350">
                <a:solidFill>
                  <a:srgbClr val="13304F"/>
                </a:solidFill>
                <a:highlight>
                  <a:srgbClr val="FFFFFF"/>
                </a:highlight>
                <a:latin typeface="Work Sans"/>
                <a:ea typeface="Work Sans"/>
                <a:cs typeface="Work Sans"/>
                <a:sym typeface="Work Sans"/>
              </a:rPr>
              <a:t>Automatisiertes</a:t>
            </a:r>
            <a:r>
              <a:rPr lang="en" sz="1350">
                <a:solidFill>
                  <a:srgbClr val="13304F"/>
                </a:solidFill>
                <a:highlight>
                  <a:srgbClr val="FFFFFF"/>
                </a:highlight>
                <a:latin typeface="Work Sans"/>
                <a:ea typeface="Work Sans"/>
                <a:cs typeface="Work Sans"/>
                <a:sym typeface="Work Sans"/>
              </a:rPr>
              <a:t> Mahnwesen, Sperren</a:t>
            </a:r>
            <a:endParaRPr sz="1350">
              <a:solidFill>
                <a:srgbClr val="13304F"/>
              </a:solidFill>
              <a:highlight>
                <a:srgbClr val="FFFFFF"/>
              </a:highlight>
              <a:latin typeface="Work Sans"/>
              <a:ea typeface="Work Sans"/>
              <a:cs typeface="Work Sans"/>
              <a:sym typeface="Work Sans"/>
            </a:endParaRPr>
          </a:p>
          <a:p>
            <a:pPr indent="-314325" lvl="0" marL="457200" rtl="0" algn="l">
              <a:spcBef>
                <a:spcPts val="0"/>
              </a:spcBef>
              <a:spcAft>
                <a:spcPts val="0"/>
              </a:spcAft>
              <a:buClr>
                <a:srgbClr val="13304F"/>
              </a:buClr>
              <a:buSzPts val="1350"/>
              <a:buFont typeface="Work Sans"/>
              <a:buChar char="●"/>
            </a:pPr>
            <a:r>
              <a:rPr lang="en" sz="1350">
                <a:solidFill>
                  <a:srgbClr val="13304F"/>
                </a:solidFill>
                <a:highlight>
                  <a:srgbClr val="FFFFFF"/>
                </a:highlight>
                <a:latin typeface="Work Sans"/>
                <a:ea typeface="Work Sans"/>
                <a:cs typeface="Work Sans"/>
                <a:sym typeface="Work Sans"/>
              </a:rPr>
              <a:t>Selbstverwaltung Kunden</a:t>
            </a:r>
            <a:endParaRPr sz="1350">
              <a:solidFill>
                <a:srgbClr val="13304F"/>
              </a:solidFill>
              <a:highlight>
                <a:srgbClr val="FFFFFF"/>
              </a:highlight>
              <a:latin typeface="Work Sans"/>
              <a:ea typeface="Work Sans"/>
              <a:cs typeface="Work Sans"/>
              <a:sym typeface="Work Sans"/>
            </a:endParaRPr>
          </a:p>
          <a:p>
            <a:pPr indent="0" lvl="0" marL="0" rtl="0" algn="l">
              <a:spcBef>
                <a:spcPts val="15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/>
              <a:t> 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98" name="Google Shape;98;p17"/>
          <p:cNvPicPr preferRelativeResize="0"/>
          <p:nvPr/>
        </p:nvPicPr>
        <p:blipFill rotWithShape="1">
          <a:blip r:embed="rId3">
            <a:alphaModFix/>
          </a:blip>
          <a:srcRect b="0" l="38359" r="0" t="0"/>
          <a:stretch/>
        </p:blipFill>
        <p:spPr>
          <a:xfrm>
            <a:off x="0" y="0"/>
            <a:ext cx="450047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8"/>
          <p:cNvPicPr preferRelativeResize="0"/>
          <p:nvPr/>
        </p:nvPicPr>
        <p:blipFill rotWithShape="1">
          <a:blip r:embed="rId3">
            <a:alphaModFix/>
          </a:blip>
          <a:srcRect b="0" l="0" r="0" t="6235"/>
          <a:stretch/>
        </p:blipFill>
        <p:spPr>
          <a:xfrm>
            <a:off x="304800" y="0"/>
            <a:ext cx="8839200" cy="196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4275" y="1777525"/>
            <a:ext cx="7335449" cy="336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/>
          <p:cNvPicPr preferRelativeResize="0"/>
          <p:nvPr/>
        </p:nvPicPr>
        <p:blipFill rotWithShape="1">
          <a:blip r:embed="rId3">
            <a:alphaModFix/>
          </a:blip>
          <a:srcRect b="0" l="0" r="0" t="6235"/>
          <a:stretch/>
        </p:blipFill>
        <p:spPr>
          <a:xfrm>
            <a:off x="304800" y="0"/>
            <a:ext cx="8839200" cy="196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 rotWithShape="1">
          <a:blip r:embed="rId4">
            <a:alphaModFix/>
          </a:blip>
          <a:srcRect b="0" l="357" r="367" t="0"/>
          <a:stretch/>
        </p:blipFill>
        <p:spPr>
          <a:xfrm>
            <a:off x="904275" y="1777525"/>
            <a:ext cx="7335448" cy="336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13304F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ece of duct tape sticking a note to the slide" id="116" name="Google Shape;116;p20"/>
          <p:cNvPicPr preferRelativeResize="0"/>
          <p:nvPr/>
        </p:nvPicPr>
        <p:blipFill rotWithShape="1">
          <a:blip r:embed="rId4">
            <a:alphaModFix/>
          </a:blip>
          <a:srcRect b="10011" l="9244" r="2118" t="5926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Get in touch!</a:t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8" name="Google Shape;118;p20"/>
          <p:cNvSpPr txBox="1"/>
          <p:nvPr>
            <p:ph idx="4294967295" type="body"/>
          </p:nvPr>
        </p:nvSpPr>
        <p:spPr>
          <a:xfrm>
            <a:off x="2855550" y="1377478"/>
            <a:ext cx="3432900" cy="16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>
                <a:latin typeface="Raleway"/>
                <a:ea typeface="Raleway"/>
                <a:cs typeface="Raleway"/>
                <a:sym typeface="Raleway"/>
              </a:rPr>
              <a:t>Dominik Wieser</a:t>
            </a:r>
            <a:endParaRPr sz="3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Raleway"/>
                <a:ea typeface="Raleway"/>
                <a:cs typeface="Raleway"/>
                <a:sym typeface="Raleway"/>
              </a:rPr>
              <a:t>d.wieser@arivo.co</a:t>
            </a:r>
            <a:endParaRPr sz="3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3000">
                <a:latin typeface="Raleway"/>
                <a:ea typeface="Raleway"/>
                <a:cs typeface="Raleway"/>
                <a:sym typeface="Raleway"/>
              </a:rPr>
              <a:t>www.arivo.co</a:t>
            </a:r>
            <a:endParaRPr sz="3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2855550" y="3495525"/>
            <a:ext cx="30765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